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71" r:id="rId4"/>
    <p:sldId id="272" r:id="rId5"/>
    <p:sldId id="273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4" r:id="rId17"/>
    <p:sldId id="275" r:id="rId18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96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 u="heavy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 u="heavy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 u="heavy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88388" y="44272"/>
            <a:ext cx="5968365" cy="1123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 u="heavy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2749" y="1126997"/>
            <a:ext cx="7926705" cy="3227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9135" y="945623"/>
            <a:ext cx="8244840" cy="2540527"/>
            <a:chOff x="699135" y="945623"/>
            <a:chExt cx="8244840" cy="2834393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92651" y="2428990"/>
              <a:ext cx="1786332" cy="135102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9135" y="945623"/>
              <a:ext cx="8244840" cy="157581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62000" y="1047711"/>
              <a:ext cx="7772400" cy="1102995"/>
            </a:xfrm>
            <a:custGeom>
              <a:avLst/>
              <a:gdLst/>
              <a:ahLst/>
              <a:cxnLst/>
              <a:rect l="l" t="t" r="r" b="b"/>
              <a:pathLst>
                <a:path w="7772400" h="1102995">
                  <a:moveTo>
                    <a:pt x="7772400" y="0"/>
                  </a:moveTo>
                  <a:lnTo>
                    <a:pt x="0" y="0"/>
                  </a:lnTo>
                  <a:lnTo>
                    <a:pt x="0" y="1102525"/>
                  </a:lnTo>
                  <a:lnTo>
                    <a:pt x="7772400" y="1102525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62000" y="1047711"/>
              <a:ext cx="7772400" cy="1102995"/>
            </a:xfrm>
            <a:custGeom>
              <a:avLst/>
              <a:gdLst/>
              <a:ahLst/>
              <a:cxnLst/>
              <a:rect l="l" t="t" r="r" b="b"/>
              <a:pathLst>
                <a:path w="7772400" h="1102995">
                  <a:moveTo>
                    <a:pt x="0" y="1102525"/>
                  </a:moveTo>
                  <a:lnTo>
                    <a:pt x="7772400" y="1102525"/>
                  </a:lnTo>
                  <a:lnTo>
                    <a:pt x="7772400" y="0"/>
                  </a:lnTo>
                  <a:lnTo>
                    <a:pt x="0" y="0"/>
                  </a:lnTo>
                  <a:lnTo>
                    <a:pt x="0" y="1102525"/>
                  </a:lnTo>
                  <a:close/>
                </a:path>
              </a:pathLst>
            </a:custGeom>
            <a:ln w="127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66800" y="1032912"/>
            <a:ext cx="8244840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12645" marR="5080" indent="-2100580">
              <a:lnSpc>
                <a:spcPct val="100000"/>
              </a:lnSpc>
              <a:spcBef>
                <a:spcPts val="95"/>
              </a:spcBef>
            </a:pPr>
            <a:r>
              <a:rPr sz="3200" b="1" u="none" spc="-25" dirty="0">
                <a:solidFill>
                  <a:srgbClr val="FFC000"/>
                </a:solidFill>
                <a:latin typeface="Calibri"/>
                <a:cs typeface="Calibri"/>
              </a:rPr>
              <a:t>Gujarat</a:t>
            </a:r>
            <a:r>
              <a:rPr sz="3200" b="1" u="none" spc="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u="none" spc="-20" dirty="0">
                <a:solidFill>
                  <a:srgbClr val="FFC000"/>
                </a:solidFill>
                <a:latin typeface="Calibri"/>
                <a:cs typeface="Calibri"/>
              </a:rPr>
              <a:t>Emerges</a:t>
            </a:r>
            <a:r>
              <a:rPr sz="3200" b="1" u="none" spc="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u="none" spc="-5" dirty="0">
                <a:solidFill>
                  <a:srgbClr val="FFC000"/>
                </a:solidFill>
                <a:latin typeface="Calibri"/>
                <a:cs typeface="Calibri"/>
              </a:rPr>
              <a:t>as a</a:t>
            </a:r>
            <a:r>
              <a:rPr sz="3200" b="1" u="none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u="none" spc="-35" dirty="0">
                <a:solidFill>
                  <a:srgbClr val="FFC000"/>
                </a:solidFill>
                <a:latin typeface="Calibri"/>
                <a:cs typeface="Calibri"/>
              </a:rPr>
              <a:t>HOTSPOT</a:t>
            </a:r>
            <a:r>
              <a:rPr sz="3200" b="1" u="none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u="none" spc="-25" dirty="0">
                <a:solidFill>
                  <a:srgbClr val="FFC000"/>
                </a:solidFill>
                <a:latin typeface="Calibri"/>
                <a:cs typeface="Calibri"/>
              </a:rPr>
              <a:t>for </a:t>
            </a:r>
            <a:r>
              <a:rPr sz="3200" b="1" u="none" spc="-88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u="none" spc="-20" dirty="0">
                <a:solidFill>
                  <a:srgbClr val="FFC000"/>
                </a:solidFill>
                <a:latin typeface="Calibri"/>
                <a:cs typeface="Calibri"/>
              </a:rPr>
              <a:t>Mucormycosis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723387"/>
            <a:ext cx="3811524" cy="242011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867400" y="3780016"/>
            <a:ext cx="3076575" cy="11054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BY-</a:t>
            </a:r>
            <a:endParaRPr sz="2000" dirty="0">
              <a:latin typeface="Calibri"/>
              <a:cs typeface="Calibri"/>
            </a:endParaRPr>
          </a:p>
          <a:p>
            <a:pPr marL="12065">
              <a:lnSpc>
                <a:spcPct val="100000"/>
              </a:lnSpc>
              <a:spcBef>
                <a:spcPts val="30"/>
              </a:spcBef>
              <a:buSzPct val="94117"/>
              <a:tabLst>
                <a:tab pos="183515" algn="l"/>
              </a:tabLst>
            </a:pPr>
            <a:r>
              <a:rPr lang="en-US" sz="1700" b="1" dirty="0">
                <a:latin typeface="Calibri"/>
                <a:cs typeface="Calibri"/>
              </a:rPr>
              <a:t>Vishal Mishra,</a:t>
            </a:r>
          </a:p>
          <a:p>
            <a:pPr marL="12065">
              <a:lnSpc>
                <a:spcPct val="100000"/>
              </a:lnSpc>
              <a:spcBef>
                <a:spcPts val="30"/>
              </a:spcBef>
              <a:buSzPct val="94117"/>
              <a:tabLst>
                <a:tab pos="183515" algn="l"/>
              </a:tabLst>
            </a:pPr>
            <a:r>
              <a:rPr lang="en-US" sz="1700" b="1" dirty="0">
                <a:latin typeface="Calibri"/>
                <a:cs typeface="Calibri"/>
              </a:rPr>
              <a:t>Master of Pharmacy</a:t>
            </a:r>
          </a:p>
          <a:p>
            <a:pPr marL="12065">
              <a:lnSpc>
                <a:spcPct val="100000"/>
              </a:lnSpc>
              <a:spcBef>
                <a:spcPts val="30"/>
              </a:spcBef>
              <a:buSzPct val="94117"/>
              <a:tabLst>
                <a:tab pos="183515" algn="l"/>
              </a:tabLst>
            </a:pPr>
            <a:r>
              <a:rPr lang="en-US" sz="1700" b="1" dirty="0">
                <a:latin typeface="Calibri"/>
                <a:cs typeface="Calibri"/>
              </a:rPr>
              <a:t>(Mumbai University)</a:t>
            </a:r>
            <a:endParaRPr sz="17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0701" y="250012"/>
            <a:ext cx="402462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0" dirty="0">
                <a:latin typeface="Calibri"/>
                <a:cs typeface="Calibri"/>
              </a:rPr>
              <a:t>What</a:t>
            </a:r>
            <a:r>
              <a:rPr sz="4400" b="1" spc="-85" dirty="0">
                <a:latin typeface="Calibri"/>
                <a:cs typeface="Calibri"/>
              </a:rPr>
              <a:t> </a:t>
            </a:r>
            <a:r>
              <a:rPr sz="4400" b="1" dirty="0">
                <a:latin typeface="Calibri"/>
                <a:cs typeface="Calibri"/>
              </a:rPr>
              <a:t>happened?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000" y="1126997"/>
            <a:ext cx="8610600" cy="2803588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469265" marR="5080" indent="-457200">
              <a:lnSpc>
                <a:spcPts val="2880"/>
              </a:lnSpc>
              <a:spcBef>
                <a:spcPts val="79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With </a:t>
            </a:r>
            <a:r>
              <a:rPr sz="3000" spc="-15" dirty="0">
                <a:latin typeface="Calibri"/>
                <a:cs typeface="Calibri"/>
              </a:rPr>
              <a:t>over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2,000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cases,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Gujarat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has </a:t>
            </a:r>
            <a:r>
              <a:rPr sz="3000" spc="-15" dirty="0">
                <a:latin typeface="Calibri"/>
                <a:cs typeface="Calibri"/>
              </a:rPr>
              <a:t>emerged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 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5" dirty="0">
                <a:solidFill>
                  <a:srgbClr val="C00000"/>
                </a:solidFill>
                <a:latin typeface="Calibri"/>
                <a:cs typeface="Calibri"/>
              </a:rPr>
              <a:t>hotspot </a:t>
            </a:r>
            <a:r>
              <a:rPr sz="3000" spc="-25" dirty="0">
                <a:solidFill>
                  <a:srgbClr val="C00000"/>
                </a:solidFill>
                <a:latin typeface="Calibri"/>
                <a:cs typeface="Calibri"/>
              </a:rPr>
              <a:t>for </a:t>
            </a:r>
            <a:r>
              <a:rPr sz="3000" spc="-15" dirty="0">
                <a:solidFill>
                  <a:srgbClr val="C00000"/>
                </a:solidFill>
                <a:latin typeface="Calibri"/>
                <a:cs typeface="Calibri"/>
              </a:rPr>
              <a:t>Mucormycosis </a:t>
            </a:r>
            <a:r>
              <a:rPr sz="3000" spc="-5" dirty="0">
                <a:solidFill>
                  <a:srgbClr val="C00000"/>
                </a:solidFill>
                <a:latin typeface="Calibri"/>
                <a:cs typeface="Calibri"/>
              </a:rPr>
              <a:t>or “black </a:t>
            </a:r>
            <a:r>
              <a:rPr sz="3000" spc="-35" dirty="0">
                <a:solidFill>
                  <a:srgbClr val="C00000"/>
                </a:solidFill>
                <a:latin typeface="Calibri"/>
                <a:cs typeface="Calibri"/>
              </a:rPr>
              <a:t>fungus”</a:t>
            </a:r>
            <a:r>
              <a:rPr sz="3000" spc="-35" dirty="0">
                <a:latin typeface="Calibri"/>
                <a:cs typeface="Calibri"/>
              </a:rPr>
              <a:t>, 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which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has </a:t>
            </a:r>
            <a:r>
              <a:rPr sz="3000" spc="-10" dirty="0">
                <a:latin typeface="Calibri"/>
                <a:cs typeface="Calibri"/>
              </a:rPr>
              <a:t>already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claimed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more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than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250</a:t>
            </a:r>
            <a:r>
              <a:rPr sz="3000" spc="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lives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lang="en-US" sz="30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State.</a:t>
            </a:r>
            <a:endParaRPr lang="en-US" sz="3000" dirty="0">
              <a:latin typeface="Calibri"/>
              <a:cs typeface="Calibri"/>
            </a:endParaRPr>
          </a:p>
          <a:p>
            <a:pPr marL="659765" marR="371475" lvl="1" indent="-457200">
              <a:lnSpc>
                <a:spcPts val="2880"/>
              </a:lnSpc>
              <a:spcBef>
                <a:spcPts val="695"/>
              </a:spcBef>
              <a:buFont typeface="Arial" panose="020B0604020202020204" pitchFamily="34" charset="0"/>
              <a:buChar char="•"/>
              <a:tabLst>
                <a:tab pos="545465" algn="l"/>
                <a:tab pos="546100" algn="l"/>
              </a:tabLst>
            </a:pPr>
            <a:r>
              <a:rPr lang="en-US" sz="3000" spc="-5" dirty="0">
                <a:latin typeface="Calibri"/>
                <a:cs typeface="Calibri"/>
              </a:rPr>
              <a:t>The </a:t>
            </a:r>
            <a:r>
              <a:rPr lang="en-US" sz="3000" spc="-15" dirty="0">
                <a:solidFill>
                  <a:srgbClr val="C00000"/>
                </a:solidFill>
                <a:latin typeface="Calibri"/>
                <a:cs typeface="Calibri"/>
              </a:rPr>
              <a:t>Gujarat government </a:t>
            </a:r>
            <a:r>
              <a:rPr lang="en-US" sz="3000" spc="-10" dirty="0">
                <a:solidFill>
                  <a:srgbClr val="C00000"/>
                </a:solidFill>
                <a:latin typeface="Calibri"/>
                <a:cs typeface="Calibri"/>
              </a:rPr>
              <a:t>declared </a:t>
            </a:r>
            <a:r>
              <a:rPr lang="en-US" sz="3000" dirty="0">
                <a:latin typeface="Calibri"/>
                <a:cs typeface="Calibri"/>
              </a:rPr>
              <a:t>the </a:t>
            </a:r>
            <a:r>
              <a:rPr lang="en-US" sz="3000" spc="-15" dirty="0">
                <a:latin typeface="Calibri"/>
                <a:cs typeface="Calibri"/>
              </a:rPr>
              <a:t>fungal </a:t>
            </a:r>
            <a:r>
              <a:rPr lang="en-US" sz="3000" spc="-665" dirty="0">
                <a:latin typeface="Calibri"/>
                <a:cs typeface="Calibri"/>
              </a:rPr>
              <a:t> </a:t>
            </a:r>
            <a:r>
              <a:rPr lang="en-US" sz="3000" spc="-10" dirty="0">
                <a:latin typeface="Calibri"/>
                <a:cs typeface="Calibri"/>
              </a:rPr>
              <a:t>infection,</a:t>
            </a:r>
            <a:r>
              <a:rPr lang="en-US" sz="3000" spc="-40" dirty="0">
                <a:latin typeface="Calibri"/>
                <a:cs typeface="Calibri"/>
              </a:rPr>
              <a:t> </a:t>
            </a:r>
            <a:r>
              <a:rPr lang="en-US" sz="3000" dirty="0">
                <a:latin typeface="Calibri"/>
                <a:cs typeface="Calibri"/>
              </a:rPr>
              <a:t>which</a:t>
            </a:r>
            <a:r>
              <a:rPr lang="en-US" sz="3000" spc="-20" dirty="0">
                <a:latin typeface="Calibri"/>
                <a:cs typeface="Calibri"/>
              </a:rPr>
              <a:t> </a:t>
            </a:r>
            <a:r>
              <a:rPr lang="en-US" sz="3000" spc="-5" dirty="0">
                <a:latin typeface="Calibri"/>
                <a:cs typeface="Calibri"/>
              </a:rPr>
              <a:t>has </a:t>
            </a:r>
            <a:r>
              <a:rPr lang="en-US" sz="3000" dirty="0">
                <a:latin typeface="Calibri"/>
                <a:cs typeface="Calibri"/>
              </a:rPr>
              <a:t>a</a:t>
            </a:r>
            <a:r>
              <a:rPr lang="en-US" sz="3000" spc="-10" dirty="0">
                <a:latin typeface="Calibri"/>
                <a:cs typeface="Calibri"/>
              </a:rPr>
              <a:t> </a:t>
            </a:r>
            <a:r>
              <a:rPr lang="en-US" sz="3000" spc="-5" dirty="0">
                <a:solidFill>
                  <a:srgbClr val="C00000"/>
                </a:solidFill>
                <a:latin typeface="Calibri"/>
                <a:cs typeface="Calibri"/>
              </a:rPr>
              <a:t>high</a:t>
            </a:r>
            <a:r>
              <a:rPr lang="en-US" sz="3000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3000" spc="-20" dirty="0">
                <a:solidFill>
                  <a:srgbClr val="C00000"/>
                </a:solidFill>
                <a:latin typeface="Calibri"/>
                <a:cs typeface="Calibri"/>
              </a:rPr>
              <a:t>fatality</a:t>
            </a:r>
            <a:r>
              <a:rPr lang="en-US" sz="3000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3000" spc="-30" dirty="0">
                <a:solidFill>
                  <a:srgbClr val="C00000"/>
                </a:solidFill>
                <a:latin typeface="Calibri"/>
                <a:cs typeface="Calibri"/>
              </a:rPr>
              <a:t>rate</a:t>
            </a:r>
            <a:r>
              <a:rPr lang="en-US" sz="3000" spc="-30" dirty="0">
                <a:latin typeface="Calibri"/>
                <a:cs typeface="Calibri"/>
              </a:rPr>
              <a:t>,</a:t>
            </a:r>
            <a:r>
              <a:rPr lang="en-US" sz="3000" spc="-15" dirty="0">
                <a:latin typeface="Calibri"/>
                <a:cs typeface="Calibri"/>
              </a:rPr>
              <a:t> </a:t>
            </a:r>
            <a:r>
              <a:rPr lang="en-US" sz="3000" dirty="0">
                <a:latin typeface="Calibri"/>
                <a:cs typeface="Calibri"/>
              </a:rPr>
              <a:t>an </a:t>
            </a:r>
            <a:r>
              <a:rPr lang="en-US" sz="3000" spc="-5" dirty="0">
                <a:latin typeface="Calibri"/>
                <a:cs typeface="Calibri"/>
              </a:rPr>
              <a:t>epidemic </a:t>
            </a:r>
            <a:r>
              <a:rPr lang="en-US" sz="3000" spc="-10" dirty="0">
                <a:latin typeface="Calibri"/>
                <a:cs typeface="Calibri"/>
              </a:rPr>
              <a:t>under </a:t>
            </a:r>
            <a:r>
              <a:rPr lang="en-US" sz="3000" dirty="0">
                <a:latin typeface="Calibri"/>
                <a:cs typeface="Calibri"/>
              </a:rPr>
              <a:t>the </a:t>
            </a:r>
            <a:r>
              <a:rPr lang="en-US" sz="3000" spc="-10" dirty="0">
                <a:latin typeface="Calibri"/>
                <a:cs typeface="Calibri"/>
              </a:rPr>
              <a:t>provision </a:t>
            </a:r>
            <a:r>
              <a:rPr lang="en-US" sz="3000" spc="-5" dirty="0">
                <a:latin typeface="Calibri"/>
                <a:cs typeface="Calibri"/>
              </a:rPr>
              <a:t>of </a:t>
            </a:r>
            <a:r>
              <a:rPr lang="en-US" sz="3000" dirty="0">
                <a:latin typeface="Calibri"/>
                <a:cs typeface="Calibri"/>
              </a:rPr>
              <a:t>the </a:t>
            </a:r>
            <a:r>
              <a:rPr lang="en-US" sz="3000" spc="-5" dirty="0">
                <a:solidFill>
                  <a:srgbClr val="C00000"/>
                </a:solidFill>
                <a:latin typeface="Calibri"/>
                <a:cs typeface="Calibri"/>
              </a:rPr>
              <a:t>Epidemic </a:t>
            </a:r>
            <a:r>
              <a:rPr lang="en-US" sz="3000" spc="-6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3000" spc="-5" dirty="0">
                <a:solidFill>
                  <a:srgbClr val="C00000"/>
                </a:solidFill>
                <a:latin typeface="Calibri"/>
                <a:cs typeface="Calibri"/>
              </a:rPr>
              <a:t>Diseases</a:t>
            </a:r>
            <a:r>
              <a:rPr lang="en-US" sz="3000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3000" dirty="0">
                <a:solidFill>
                  <a:srgbClr val="C00000"/>
                </a:solidFill>
                <a:latin typeface="Calibri"/>
                <a:cs typeface="Calibri"/>
              </a:rPr>
              <a:t>Act,</a:t>
            </a:r>
            <a:r>
              <a:rPr lang="en-US" sz="30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3000" dirty="0">
                <a:solidFill>
                  <a:srgbClr val="C00000"/>
                </a:solidFill>
                <a:latin typeface="Calibri"/>
                <a:cs typeface="Calibri"/>
              </a:rPr>
              <a:t>1897.</a:t>
            </a:r>
            <a:endParaRPr lang="en-US"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27BC4-B056-4C59-B44E-7B79AE76F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648" y="44272"/>
            <a:ext cx="7926704" cy="622478"/>
          </a:xfrm>
        </p:spPr>
        <p:txBody>
          <a:bodyPr/>
          <a:lstStyle/>
          <a:p>
            <a:r>
              <a:rPr lang="en-US" dirty="0"/>
              <a:t>What is endemic, epidemic and pandemic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D17F05-7E00-4E9D-BAB0-490CAD599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648" y="1208089"/>
            <a:ext cx="7926705" cy="38862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20621"/>
                </a:solidFill>
                <a:effectLst/>
                <a:latin typeface="tisapro-regular"/>
              </a:rPr>
              <a:t>Endemic</a:t>
            </a:r>
            <a:r>
              <a:rPr lang="en-US" b="0" i="0" dirty="0">
                <a:solidFill>
                  <a:srgbClr val="020621"/>
                </a:solidFill>
                <a:effectLst/>
                <a:latin typeface="tisapro-regular"/>
              </a:rPr>
              <a:t> - describes a disease that is present permanently in a region or population</a:t>
            </a:r>
          </a:p>
          <a:p>
            <a:pPr algn="l"/>
            <a:r>
              <a:rPr lang="en-US" dirty="0">
                <a:solidFill>
                  <a:srgbClr val="020621"/>
                </a:solidFill>
                <a:latin typeface="tisapro-regular"/>
              </a:rPr>
              <a:t> Example - malaria</a:t>
            </a:r>
            <a:endParaRPr lang="en-US" b="0" i="0" dirty="0">
              <a:solidFill>
                <a:srgbClr val="020621"/>
              </a:solidFill>
              <a:effectLst/>
              <a:latin typeface="tisapro-regular"/>
            </a:endParaRPr>
          </a:p>
          <a:p>
            <a:pPr algn="l"/>
            <a:endParaRPr lang="en-US" b="0" i="0" dirty="0">
              <a:solidFill>
                <a:srgbClr val="020621"/>
              </a:solidFill>
              <a:effectLst/>
              <a:latin typeface="tisapro-regular"/>
            </a:endParaRP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F02686-D3FF-408D-86DE-ED761EEAE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571750"/>
            <a:ext cx="4677226" cy="226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41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35727-769E-4980-9429-389AFFFFD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50" y="44273"/>
            <a:ext cx="7845450" cy="622478"/>
          </a:xfrm>
        </p:spPr>
        <p:txBody>
          <a:bodyPr/>
          <a:lstStyle/>
          <a:p>
            <a:r>
              <a:rPr lang="en-US" dirty="0"/>
              <a:t>What is endemic, epidemic and pandemic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C2B55-CF23-4DF9-B8A5-408571346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49" y="971550"/>
            <a:ext cx="8378851" cy="4127678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20621"/>
                </a:solidFill>
                <a:effectLst/>
                <a:latin typeface="tisapro-regular"/>
              </a:rPr>
              <a:t>Epidemic</a:t>
            </a:r>
            <a:r>
              <a:rPr lang="en-US" b="0" i="0" dirty="0">
                <a:solidFill>
                  <a:srgbClr val="020621"/>
                </a:solidFill>
                <a:effectLst/>
                <a:latin typeface="tisapro-regular"/>
              </a:rPr>
              <a:t> - is an outbreak that affects many people at one time and can spread through one or several communities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0621"/>
                </a:solidFill>
                <a:latin typeface="tisapro-regular"/>
              </a:rPr>
              <a:t>Example – Ebola virus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20621"/>
              </a:solidFill>
              <a:effectLst/>
              <a:latin typeface="tisapro-regular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95CDE8-2E07-4695-8556-E8DC24E74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361840"/>
            <a:ext cx="3750143" cy="257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6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6B968-1796-4433-B443-0B5BCA509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46" y="44273"/>
            <a:ext cx="7926705" cy="622478"/>
          </a:xfrm>
        </p:spPr>
        <p:txBody>
          <a:bodyPr/>
          <a:lstStyle/>
          <a:p>
            <a:r>
              <a:rPr lang="en-US" dirty="0"/>
              <a:t>What is endemic, epidemic and pandemic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4357F-B27A-4619-A7CD-D523DACCE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49" y="1126996"/>
            <a:ext cx="8350708" cy="397223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20621"/>
                </a:solidFill>
                <a:effectLst/>
                <a:latin typeface="tisapro-regular"/>
              </a:rPr>
              <a:t>Pandemic</a:t>
            </a:r>
            <a:r>
              <a:rPr lang="en-US" b="0" i="0" dirty="0">
                <a:solidFill>
                  <a:srgbClr val="020621"/>
                </a:solidFill>
                <a:effectLst/>
                <a:latin typeface="tisapro-regular"/>
              </a:rPr>
              <a:t> is the term used to describe an epidemic when the spread is global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0621"/>
                </a:solidFill>
                <a:latin typeface="tisapro-regular"/>
              </a:rPr>
              <a:t>Example – covid and Spanish flu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0621"/>
                </a:solidFill>
                <a:latin typeface="tisapro-regular"/>
              </a:rPr>
              <a:t>All three categories come under communicable disease.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DAB8B9-5D0A-4D96-AF6A-74B7AA708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9756" y="2974857"/>
            <a:ext cx="3858057" cy="212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51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149702"/>
            <a:ext cx="7848600" cy="47842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68632"/>
            <a:ext cx="7467600" cy="494151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49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00" y="171449"/>
            <a:ext cx="8610600" cy="48006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250012"/>
            <a:ext cx="79248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What</a:t>
            </a:r>
            <a:r>
              <a:rPr sz="4400" spc="-40" dirty="0"/>
              <a:t> </a:t>
            </a:r>
            <a:r>
              <a:rPr lang="en-US" sz="4400" spc="-40" dirty="0"/>
              <a:t> </a:t>
            </a:r>
            <a:r>
              <a:rPr sz="4400" dirty="0"/>
              <a:t>is</a:t>
            </a:r>
            <a:r>
              <a:rPr lang="en-US" sz="4400" dirty="0"/>
              <a:t> </a:t>
            </a:r>
            <a:r>
              <a:rPr sz="4400" spc="-20" dirty="0" err="1"/>
              <a:t>Mucormycosis</a:t>
            </a:r>
            <a:r>
              <a:rPr sz="4400" spc="-20" dirty="0"/>
              <a:t>?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234950" y="1504950"/>
            <a:ext cx="8674100" cy="323596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447040" marR="96520" indent="-334010">
              <a:lnSpc>
                <a:spcPts val="2590"/>
              </a:lnSpc>
              <a:spcBef>
                <a:spcPts val="725"/>
              </a:spcBef>
              <a:buFont typeface="Arial MT"/>
              <a:buChar char="•"/>
              <a:tabLst>
                <a:tab pos="455930" algn="l"/>
                <a:tab pos="456565" algn="l"/>
              </a:tabLst>
            </a:pPr>
            <a:r>
              <a:rPr sz="2700" spc="-15" dirty="0">
                <a:latin typeface="Calibri"/>
                <a:cs typeface="Calibri"/>
              </a:rPr>
              <a:t>Mucormycosis </a:t>
            </a:r>
            <a:r>
              <a:rPr sz="2700" spc="-5" dirty="0">
                <a:latin typeface="Calibri"/>
                <a:cs typeface="Calibri"/>
              </a:rPr>
              <a:t>(sometimes called </a:t>
            </a:r>
            <a:r>
              <a:rPr sz="2700" spc="-20" dirty="0">
                <a:solidFill>
                  <a:srgbClr val="C00000"/>
                </a:solidFill>
                <a:latin typeface="Calibri"/>
                <a:cs typeface="Calibri"/>
              </a:rPr>
              <a:t>zygomycosis</a:t>
            </a:r>
            <a:r>
              <a:rPr sz="2700" spc="-20" dirty="0">
                <a:latin typeface="Calibri"/>
                <a:cs typeface="Calibri"/>
              </a:rPr>
              <a:t>) </a:t>
            </a:r>
            <a:r>
              <a:rPr sz="2700" dirty="0">
                <a:latin typeface="Calibri"/>
                <a:cs typeface="Calibri"/>
              </a:rPr>
              <a:t>is a </a:t>
            </a:r>
            <a:r>
              <a:rPr sz="2700" spc="-5" dirty="0">
                <a:latin typeface="Calibri"/>
                <a:cs typeface="Calibri"/>
              </a:rPr>
              <a:t>serious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but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rare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fungal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infection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caused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by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group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molds </a:t>
            </a:r>
            <a:r>
              <a:rPr sz="2700" spc="-5" dirty="0">
                <a:latin typeface="Calibri"/>
                <a:cs typeface="Calibri"/>
              </a:rPr>
              <a:t>called</a:t>
            </a:r>
            <a:endParaRPr sz="2700" dirty="0">
              <a:latin typeface="Calibri"/>
              <a:cs typeface="Calibri"/>
            </a:endParaRPr>
          </a:p>
          <a:p>
            <a:pPr marL="3367404">
              <a:lnSpc>
                <a:spcPts val="2620"/>
              </a:lnSpc>
            </a:pPr>
            <a:r>
              <a:rPr sz="2700" spc="-15" dirty="0">
                <a:solidFill>
                  <a:srgbClr val="C00000"/>
                </a:solidFill>
                <a:latin typeface="Calibri"/>
                <a:cs typeface="Calibri"/>
              </a:rPr>
              <a:t>mucormycetes</a:t>
            </a:r>
            <a:r>
              <a:rPr sz="2700" spc="-15" dirty="0">
                <a:latin typeface="Calibri"/>
                <a:cs typeface="Calibri"/>
              </a:rPr>
              <a:t>.</a:t>
            </a:r>
            <a:endParaRPr sz="2700" dirty="0">
              <a:latin typeface="Calibri"/>
              <a:cs typeface="Calibri"/>
            </a:endParaRPr>
          </a:p>
          <a:p>
            <a:pPr marL="354965" marR="5080" indent="-354965">
              <a:lnSpc>
                <a:spcPct val="80000"/>
              </a:lnSpc>
              <a:spcBef>
                <a:spcPts val="65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Calibri"/>
                <a:cs typeface="Calibri"/>
              </a:rPr>
              <a:t>These fungi live </a:t>
            </a:r>
            <a:r>
              <a:rPr sz="2700" spc="-10" dirty="0">
                <a:latin typeface="Calibri"/>
                <a:cs typeface="Calibri"/>
              </a:rPr>
              <a:t>throughout </a:t>
            </a:r>
            <a:r>
              <a:rPr sz="2700" dirty="0">
                <a:latin typeface="Calibri"/>
                <a:cs typeface="Calibri"/>
              </a:rPr>
              <a:t>the </a:t>
            </a:r>
            <a:r>
              <a:rPr sz="2700" spc="-15" dirty="0">
                <a:latin typeface="Calibri"/>
                <a:cs typeface="Calibri"/>
              </a:rPr>
              <a:t>environment, </a:t>
            </a:r>
            <a:r>
              <a:rPr sz="2700" spc="-5" dirty="0">
                <a:latin typeface="Calibri"/>
                <a:cs typeface="Calibri"/>
              </a:rPr>
              <a:t>particularly </a:t>
            </a:r>
            <a:r>
              <a:rPr sz="2700" dirty="0">
                <a:latin typeface="Calibri"/>
                <a:cs typeface="Calibri"/>
              </a:rPr>
              <a:t>in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5" dirty="0">
                <a:solidFill>
                  <a:srgbClr val="C00000"/>
                </a:solidFill>
                <a:latin typeface="Calibri"/>
                <a:cs typeface="Calibri"/>
              </a:rPr>
              <a:t>soil</a:t>
            </a:r>
            <a:r>
              <a:rPr sz="2700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r>
              <a:rPr sz="2700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rgbClr val="C00000"/>
                </a:solidFill>
                <a:latin typeface="Calibri"/>
                <a:cs typeface="Calibri"/>
              </a:rPr>
              <a:t>in </a:t>
            </a:r>
            <a:r>
              <a:rPr sz="2700" spc="-15" dirty="0">
                <a:solidFill>
                  <a:srgbClr val="C00000"/>
                </a:solidFill>
                <a:latin typeface="Calibri"/>
                <a:cs typeface="Calibri"/>
              </a:rPr>
              <a:t>decaying organic</a:t>
            </a:r>
            <a:r>
              <a:rPr sz="2700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00" spc="-50" dirty="0">
                <a:solidFill>
                  <a:srgbClr val="C00000"/>
                </a:solidFill>
                <a:latin typeface="Calibri"/>
                <a:cs typeface="Calibri"/>
              </a:rPr>
              <a:t>matter,</a:t>
            </a:r>
            <a:r>
              <a:rPr sz="2700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00" spc="-5" dirty="0">
                <a:solidFill>
                  <a:srgbClr val="C00000"/>
                </a:solidFill>
                <a:latin typeface="Calibri"/>
                <a:cs typeface="Calibri"/>
              </a:rPr>
              <a:t>such</a:t>
            </a:r>
            <a:r>
              <a:rPr sz="2700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rgbClr val="C00000"/>
                </a:solidFill>
                <a:latin typeface="Calibri"/>
                <a:cs typeface="Calibri"/>
              </a:rPr>
              <a:t>as </a:t>
            </a:r>
            <a:r>
              <a:rPr sz="2700" spc="-15" dirty="0">
                <a:solidFill>
                  <a:srgbClr val="C00000"/>
                </a:solidFill>
                <a:latin typeface="Calibri"/>
                <a:cs typeface="Calibri"/>
              </a:rPr>
              <a:t>leaves,</a:t>
            </a:r>
            <a:r>
              <a:rPr sz="27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srgbClr val="C00000"/>
                </a:solidFill>
                <a:latin typeface="Calibri"/>
                <a:cs typeface="Calibri"/>
              </a:rPr>
              <a:t>compost</a:t>
            </a:r>
            <a:r>
              <a:rPr lang="en-US" sz="2700" dirty="0">
                <a:latin typeface="Calibri"/>
                <a:cs typeface="Calibri"/>
              </a:rPr>
              <a:t> </a:t>
            </a:r>
            <a:r>
              <a:rPr sz="2700" spc="-5" dirty="0">
                <a:solidFill>
                  <a:srgbClr val="C00000"/>
                </a:solidFill>
                <a:latin typeface="Calibri"/>
                <a:cs typeface="Calibri"/>
              </a:rPr>
              <a:t>piles,</a:t>
            </a:r>
            <a:r>
              <a:rPr sz="2700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00" spc="-5" dirty="0">
                <a:solidFill>
                  <a:srgbClr val="C00000"/>
                </a:solidFill>
                <a:latin typeface="Calibri"/>
                <a:cs typeface="Calibri"/>
              </a:rPr>
              <a:t>or</a:t>
            </a:r>
            <a:r>
              <a:rPr sz="2700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00" spc="-25" dirty="0">
                <a:solidFill>
                  <a:srgbClr val="C00000"/>
                </a:solidFill>
                <a:latin typeface="Calibri"/>
                <a:cs typeface="Calibri"/>
              </a:rPr>
              <a:t>rotten </a:t>
            </a:r>
            <a:r>
              <a:rPr sz="2700" spc="-5" dirty="0">
                <a:solidFill>
                  <a:srgbClr val="C00000"/>
                </a:solidFill>
                <a:latin typeface="Calibri"/>
                <a:cs typeface="Calibri"/>
              </a:rPr>
              <a:t>wood.</a:t>
            </a:r>
            <a:endParaRPr sz="2700" dirty="0">
              <a:latin typeface="Calibri"/>
              <a:cs typeface="Calibri"/>
            </a:endParaRPr>
          </a:p>
          <a:p>
            <a:pPr marL="361315" marR="12700" indent="-361315">
              <a:lnSpc>
                <a:spcPts val="2590"/>
              </a:lnSpc>
              <a:spcBef>
                <a:spcPts val="625"/>
              </a:spcBef>
              <a:buFont typeface="Arial MT"/>
              <a:buChar char="•"/>
              <a:tabLst>
                <a:tab pos="361315" algn="l"/>
                <a:tab pos="361950" algn="l"/>
              </a:tabLst>
            </a:pPr>
            <a:r>
              <a:rPr sz="2700" spc="-15" dirty="0">
                <a:latin typeface="Calibri"/>
                <a:cs typeface="Calibri"/>
              </a:rPr>
              <a:t>Mucormycosis </a:t>
            </a:r>
            <a:r>
              <a:rPr sz="2700" spc="-10" dirty="0">
                <a:latin typeface="Calibri"/>
                <a:cs typeface="Calibri"/>
              </a:rPr>
              <a:t>can </a:t>
            </a:r>
            <a:r>
              <a:rPr sz="2700" dirty="0">
                <a:latin typeface="Calibri"/>
                <a:cs typeface="Calibri"/>
              </a:rPr>
              <a:t>also </a:t>
            </a:r>
            <a:r>
              <a:rPr sz="2700" spc="-10" dirty="0">
                <a:latin typeface="Calibri"/>
                <a:cs typeface="Calibri"/>
              </a:rPr>
              <a:t>develop </a:t>
            </a:r>
            <a:r>
              <a:rPr sz="2700" spc="-5" dirty="0">
                <a:latin typeface="Calibri"/>
                <a:cs typeface="Calibri"/>
              </a:rPr>
              <a:t>on </a:t>
            </a:r>
            <a:r>
              <a:rPr sz="2700" spc="-10" dirty="0">
                <a:latin typeface="Calibri"/>
                <a:cs typeface="Calibri"/>
              </a:rPr>
              <a:t>the </a:t>
            </a:r>
            <a:r>
              <a:rPr sz="2700" spc="-5" dirty="0">
                <a:latin typeface="Calibri"/>
                <a:cs typeface="Calibri"/>
              </a:rPr>
              <a:t>skin </a:t>
            </a:r>
            <a:r>
              <a:rPr sz="2700" spc="-10" dirty="0">
                <a:latin typeface="Calibri"/>
                <a:cs typeface="Calibri"/>
              </a:rPr>
              <a:t>after </a:t>
            </a:r>
            <a:r>
              <a:rPr sz="2700" dirty="0">
                <a:latin typeface="Calibri"/>
                <a:cs typeface="Calibri"/>
              </a:rPr>
              <a:t>the </a:t>
            </a:r>
            <a:r>
              <a:rPr sz="2700" spc="-5" dirty="0">
                <a:latin typeface="Calibri"/>
                <a:cs typeface="Calibri"/>
              </a:rPr>
              <a:t>fungus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enters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skin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through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-5" dirty="0">
                <a:solidFill>
                  <a:srgbClr val="C00000"/>
                </a:solidFill>
                <a:latin typeface="Calibri"/>
                <a:cs typeface="Calibri"/>
              </a:rPr>
              <a:t>cut,</a:t>
            </a:r>
            <a:r>
              <a:rPr sz="2700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srgbClr val="C00000"/>
                </a:solidFill>
                <a:latin typeface="Calibri"/>
                <a:cs typeface="Calibri"/>
              </a:rPr>
              <a:t>scrape, </a:t>
            </a:r>
            <a:r>
              <a:rPr sz="2700" spc="-5" dirty="0">
                <a:solidFill>
                  <a:srgbClr val="C00000"/>
                </a:solidFill>
                <a:latin typeface="Calibri"/>
                <a:cs typeface="Calibri"/>
              </a:rPr>
              <a:t>burn,</a:t>
            </a:r>
            <a:r>
              <a:rPr sz="2700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00" spc="-5" dirty="0">
                <a:solidFill>
                  <a:srgbClr val="C00000"/>
                </a:solidFill>
                <a:latin typeface="Calibri"/>
                <a:cs typeface="Calibri"/>
              </a:rPr>
              <a:t>or</a:t>
            </a:r>
            <a:r>
              <a:rPr sz="2700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00" spc="-5" dirty="0">
                <a:solidFill>
                  <a:srgbClr val="C00000"/>
                </a:solidFill>
                <a:latin typeface="Calibri"/>
                <a:cs typeface="Calibri"/>
              </a:rPr>
              <a:t>other</a:t>
            </a:r>
            <a:r>
              <a:rPr sz="2700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rgbClr val="C00000"/>
                </a:solidFill>
                <a:latin typeface="Calibri"/>
                <a:cs typeface="Calibri"/>
              </a:rPr>
              <a:t>type </a:t>
            </a:r>
            <a:r>
              <a:rPr sz="2700" spc="-5" dirty="0">
                <a:solidFill>
                  <a:srgbClr val="C00000"/>
                </a:solidFill>
                <a:latin typeface="Calibri"/>
                <a:cs typeface="Calibri"/>
              </a:rPr>
              <a:t>of</a:t>
            </a:r>
            <a:r>
              <a:rPr lang="en-US" sz="2700" dirty="0">
                <a:latin typeface="Calibri"/>
                <a:cs typeface="Calibri"/>
              </a:rPr>
              <a:t> </a:t>
            </a:r>
            <a:r>
              <a:rPr sz="2700" spc="-5" dirty="0">
                <a:solidFill>
                  <a:srgbClr val="C00000"/>
                </a:solidFill>
                <a:latin typeface="Calibri"/>
                <a:cs typeface="Calibri"/>
              </a:rPr>
              <a:t>skin</a:t>
            </a:r>
            <a:r>
              <a:rPr sz="2700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00" spc="-10" dirty="0">
                <a:solidFill>
                  <a:srgbClr val="C00000"/>
                </a:solidFill>
                <a:latin typeface="Calibri"/>
                <a:cs typeface="Calibri"/>
              </a:rPr>
              <a:t>trauma</a:t>
            </a:r>
            <a:r>
              <a:rPr sz="2700" spc="-10" dirty="0">
                <a:latin typeface="Calibri"/>
                <a:cs typeface="Calibri"/>
              </a:rPr>
              <a:t>.</a:t>
            </a:r>
            <a:endParaRPr sz="27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1" y="250012"/>
            <a:ext cx="6885178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5" dirty="0">
                <a:latin typeface="Calibri"/>
                <a:cs typeface="Calibri"/>
              </a:rPr>
              <a:t>Types</a:t>
            </a:r>
            <a:r>
              <a:rPr sz="4400" b="1" spc="-75" dirty="0">
                <a:latin typeface="Calibri"/>
                <a:cs typeface="Calibri"/>
              </a:rPr>
              <a:t> </a:t>
            </a:r>
            <a:r>
              <a:rPr sz="4400" b="1" dirty="0">
                <a:latin typeface="Calibri"/>
                <a:cs typeface="Calibri"/>
              </a:rPr>
              <a:t>of</a:t>
            </a:r>
            <a:r>
              <a:rPr sz="4400" b="1" spc="-65" dirty="0">
                <a:latin typeface="Calibri"/>
                <a:cs typeface="Calibri"/>
              </a:rPr>
              <a:t> </a:t>
            </a:r>
            <a:r>
              <a:rPr sz="4400" b="1" spc="-15" dirty="0">
                <a:latin typeface="Calibri"/>
                <a:cs typeface="Calibri"/>
              </a:rPr>
              <a:t>mucormycosis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000" y="1657350"/>
            <a:ext cx="8115300" cy="29521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b="1" spc="-10" dirty="0">
                <a:latin typeface="Calibri"/>
                <a:cs typeface="Calibri"/>
              </a:rPr>
              <a:t>Rhinocerebral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(sinus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brain)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mucormycosis</a:t>
            </a:r>
            <a:endParaRPr sz="32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latin typeface="Calibri"/>
                <a:cs typeface="Calibri"/>
              </a:rPr>
              <a:t>Pulmonary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(lung)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mucormycosis</a:t>
            </a:r>
            <a:endParaRPr sz="32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b="1" spc="-15" dirty="0">
                <a:latin typeface="Calibri"/>
                <a:cs typeface="Calibri"/>
              </a:rPr>
              <a:t>Gastrointestinal mucormycosis</a:t>
            </a:r>
            <a:endParaRPr sz="32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latin typeface="Calibri"/>
                <a:cs typeface="Calibri"/>
              </a:rPr>
              <a:t>Cutaneous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(skin)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mucormycosis</a:t>
            </a:r>
            <a:endParaRPr sz="32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b="1" spc="-10" dirty="0">
                <a:latin typeface="Calibri"/>
                <a:cs typeface="Calibri"/>
              </a:rPr>
              <a:t>Disseminated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mucormycosis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1" y="250012"/>
            <a:ext cx="72351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/>
              <a:t>Symptoms</a:t>
            </a:r>
            <a:r>
              <a:rPr sz="4400" spc="-25" dirty="0"/>
              <a:t> </a:t>
            </a:r>
            <a:r>
              <a:rPr sz="4400" dirty="0"/>
              <a:t>of</a:t>
            </a:r>
            <a:r>
              <a:rPr sz="4400" spc="-45" dirty="0"/>
              <a:t> </a:t>
            </a:r>
            <a:r>
              <a:rPr sz="4400" spc="-20" dirty="0"/>
              <a:t>Mucormycosis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535941" y="1504950"/>
            <a:ext cx="4278630" cy="3227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One-sided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facial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swelling</a:t>
            </a:r>
            <a:endParaRPr sz="3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Headache</a:t>
            </a:r>
            <a:endParaRPr sz="3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Nasal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or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sinus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congestion</a:t>
            </a:r>
            <a:endParaRPr sz="3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20" dirty="0">
                <a:latin typeface="Calibri"/>
                <a:cs typeface="Calibri"/>
              </a:rPr>
              <a:t>Fever</a:t>
            </a:r>
            <a:endParaRPr sz="3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Cough</a:t>
            </a:r>
            <a:endParaRPr sz="3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15" dirty="0">
                <a:latin typeface="Calibri"/>
                <a:cs typeface="Calibri"/>
              </a:rPr>
              <a:t>Chest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pain</a:t>
            </a:r>
            <a:endParaRPr sz="3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Shortness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of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breath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1347" y="209185"/>
            <a:ext cx="58604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Epidemic</a:t>
            </a:r>
            <a:r>
              <a:rPr sz="4000" spc="-30" dirty="0"/>
              <a:t> </a:t>
            </a:r>
            <a:r>
              <a:rPr sz="4000" spc="-10" dirty="0"/>
              <a:t>Diseases</a:t>
            </a:r>
            <a:r>
              <a:rPr sz="4000" spc="-30" dirty="0"/>
              <a:t> </a:t>
            </a:r>
            <a:r>
              <a:rPr sz="4000" spc="-5" dirty="0"/>
              <a:t>Act,</a:t>
            </a:r>
            <a:r>
              <a:rPr sz="4000" spc="30" dirty="0"/>
              <a:t> </a:t>
            </a:r>
            <a:r>
              <a:rPr sz="4000" spc="-5" dirty="0"/>
              <a:t>1897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608012" y="1504950"/>
            <a:ext cx="7927975" cy="311785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55600" marR="5080" indent="-355600" algn="just">
              <a:lnSpc>
                <a:spcPts val="2500"/>
              </a:lnSpc>
              <a:spcBef>
                <a:spcPts val="7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b="1" dirty="0">
                <a:solidFill>
                  <a:srgbClr val="C00000"/>
                </a:solidFill>
                <a:latin typeface="Calibri"/>
                <a:cs typeface="Calibri"/>
              </a:rPr>
              <a:t>Section</a:t>
            </a:r>
            <a:r>
              <a:rPr sz="26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C00000"/>
                </a:solidFill>
                <a:latin typeface="Calibri"/>
                <a:cs typeface="Calibri"/>
              </a:rPr>
              <a:t>2A</a:t>
            </a:r>
            <a:r>
              <a:rPr sz="26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of</a:t>
            </a:r>
            <a:r>
              <a:rPr sz="2600" dirty="0">
                <a:latin typeface="Calibri"/>
                <a:cs typeface="Calibri"/>
              </a:rPr>
              <a:t> the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Act </a:t>
            </a:r>
            <a:r>
              <a:rPr sz="2600" spc="-15" dirty="0">
                <a:latin typeface="Calibri"/>
                <a:cs typeface="Calibri"/>
              </a:rPr>
              <a:t>empowers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 </a:t>
            </a:r>
            <a:r>
              <a:rPr sz="2600" spc="-10" dirty="0">
                <a:solidFill>
                  <a:srgbClr val="C00000"/>
                </a:solidFill>
                <a:latin typeface="Calibri"/>
                <a:cs typeface="Calibri"/>
              </a:rPr>
              <a:t>central</a:t>
            </a:r>
            <a:r>
              <a:rPr sz="26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C00000"/>
                </a:solidFill>
                <a:latin typeface="Calibri"/>
                <a:cs typeface="Calibri"/>
              </a:rPr>
              <a:t>government </a:t>
            </a:r>
            <a:r>
              <a:rPr sz="2600" spc="-5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to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30" dirty="0">
                <a:latin typeface="Calibri"/>
                <a:cs typeface="Calibri"/>
              </a:rPr>
              <a:t>take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steps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to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prevent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10" dirty="0">
                <a:latin typeface="Calibri"/>
                <a:cs typeface="Calibri"/>
              </a:rPr>
              <a:t> spread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of </a:t>
            </a:r>
            <a:r>
              <a:rPr sz="2600" dirty="0">
                <a:latin typeface="Calibri"/>
                <a:cs typeface="Calibri"/>
              </a:rPr>
              <a:t>an epidemic.</a:t>
            </a:r>
          </a:p>
          <a:p>
            <a:pPr marL="434975" marR="81915" lvl="1" indent="-229235" algn="just">
              <a:lnSpc>
                <a:spcPts val="2500"/>
              </a:lnSpc>
              <a:spcBef>
                <a:spcPts val="615"/>
              </a:spcBef>
              <a:buClr>
                <a:srgbClr val="C00000"/>
              </a:buClr>
              <a:buFont typeface="Arial MT"/>
              <a:buChar char="•"/>
              <a:tabLst>
                <a:tab pos="549275" algn="l"/>
                <a:tab pos="549910" algn="l"/>
              </a:tabLst>
            </a:pPr>
            <a:r>
              <a:rPr sz="2600" b="1" dirty="0">
                <a:solidFill>
                  <a:srgbClr val="C00000"/>
                </a:solidFill>
                <a:latin typeface="Calibri"/>
                <a:cs typeface="Calibri"/>
              </a:rPr>
              <a:t>Health is a </a:t>
            </a:r>
            <a:r>
              <a:rPr sz="2600" b="1" spc="-20" dirty="0">
                <a:solidFill>
                  <a:srgbClr val="C00000"/>
                </a:solidFill>
                <a:latin typeface="Calibri"/>
                <a:cs typeface="Calibri"/>
              </a:rPr>
              <a:t>State </a:t>
            </a:r>
            <a:r>
              <a:rPr sz="2600" b="1" spc="-5" dirty="0">
                <a:solidFill>
                  <a:srgbClr val="C00000"/>
                </a:solidFill>
                <a:latin typeface="Calibri"/>
                <a:cs typeface="Calibri"/>
              </a:rPr>
              <a:t>subject</a:t>
            </a:r>
            <a:r>
              <a:rPr sz="2600" b="1" spc="-5" dirty="0">
                <a:latin typeface="Calibri"/>
                <a:cs typeface="Calibri"/>
              </a:rPr>
              <a:t>, </a:t>
            </a:r>
            <a:r>
              <a:rPr sz="2600" spc="-5" dirty="0">
                <a:latin typeface="Calibri"/>
                <a:cs typeface="Calibri"/>
              </a:rPr>
              <a:t>but by </a:t>
            </a:r>
            <a:r>
              <a:rPr sz="2600" spc="-10" dirty="0">
                <a:latin typeface="Calibri"/>
                <a:cs typeface="Calibri"/>
              </a:rPr>
              <a:t>invoking </a:t>
            </a:r>
            <a:r>
              <a:rPr sz="2600" b="1" dirty="0">
                <a:solidFill>
                  <a:srgbClr val="C00000"/>
                </a:solidFill>
                <a:latin typeface="Calibri"/>
                <a:cs typeface="Calibri"/>
              </a:rPr>
              <a:t>Section 2 of </a:t>
            </a:r>
            <a:r>
              <a:rPr sz="26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26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C00000"/>
                </a:solidFill>
                <a:latin typeface="Calibri"/>
                <a:cs typeface="Calibri"/>
              </a:rPr>
              <a:t>Epidemic </a:t>
            </a:r>
            <a:r>
              <a:rPr sz="2600" b="1" dirty="0">
                <a:solidFill>
                  <a:srgbClr val="C00000"/>
                </a:solidFill>
                <a:latin typeface="Calibri"/>
                <a:cs typeface="Calibri"/>
              </a:rPr>
              <a:t>Diseases</a:t>
            </a:r>
            <a:r>
              <a:rPr sz="26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C00000"/>
                </a:solidFill>
                <a:latin typeface="Calibri"/>
                <a:cs typeface="Calibri"/>
              </a:rPr>
              <a:t>Act</a:t>
            </a:r>
            <a:r>
              <a:rPr sz="2600" b="1" dirty="0">
                <a:latin typeface="Calibri"/>
                <a:cs typeface="Calibri"/>
              </a:rPr>
              <a:t>,</a:t>
            </a:r>
            <a:r>
              <a:rPr sz="2600" b="1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advisories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directions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of</a:t>
            </a:r>
            <a:r>
              <a:rPr lang="en-US"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 </a:t>
            </a:r>
            <a:r>
              <a:rPr sz="2600" dirty="0">
                <a:solidFill>
                  <a:srgbClr val="C00000"/>
                </a:solidFill>
                <a:latin typeface="Calibri"/>
                <a:cs typeface="Calibri"/>
              </a:rPr>
              <a:t>Ministry </a:t>
            </a:r>
            <a:r>
              <a:rPr sz="2600" spc="-5" dirty="0">
                <a:solidFill>
                  <a:srgbClr val="C00000"/>
                </a:solidFill>
                <a:latin typeface="Calibri"/>
                <a:cs typeface="Calibri"/>
              </a:rPr>
              <a:t>of Health </a:t>
            </a:r>
            <a:r>
              <a:rPr sz="2600" dirty="0">
                <a:solidFill>
                  <a:srgbClr val="C00000"/>
                </a:solidFill>
                <a:latin typeface="Calibri"/>
                <a:cs typeface="Calibri"/>
              </a:rPr>
              <a:t>&amp; </a:t>
            </a:r>
            <a:r>
              <a:rPr sz="2600" spc="-15" dirty="0">
                <a:solidFill>
                  <a:srgbClr val="C00000"/>
                </a:solidFill>
                <a:latin typeface="Calibri"/>
                <a:cs typeface="Calibri"/>
              </a:rPr>
              <a:t>Family </a:t>
            </a:r>
            <a:r>
              <a:rPr sz="2600" spc="-30" dirty="0">
                <a:solidFill>
                  <a:srgbClr val="C00000"/>
                </a:solidFill>
                <a:latin typeface="Calibri"/>
                <a:cs typeface="Calibri"/>
              </a:rPr>
              <a:t>Welfare </a:t>
            </a:r>
            <a:r>
              <a:rPr sz="2600" dirty="0">
                <a:latin typeface="Calibri"/>
                <a:cs typeface="Calibri"/>
              </a:rPr>
              <a:t>will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be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enforceable.</a:t>
            </a:r>
            <a:endParaRPr sz="2600" dirty="0">
              <a:latin typeface="Calibri"/>
              <a:cs typeface="Calibri"/>
            </a:endParaRPr>
          </a:p>
          <a:p>
            <a:pPr marL="447040" marR="96520" indent="-447040" algn="just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447040" algn="l"/>
                <a:tab pos="447675" algn="l"/>
              </a:tabLst>
            </a:pPr>
            <a:r>
              <a:rPr sz="2600" dirty="0">
                <a:latin typeface="Calibri"/>
                <a:cs typeface="Calibri"/>
              </a:rPr>
              <a:t>It </a:t>
            </a:r>
            <a:r>
              <a:rPr sz="2600" spc="-10" dirty="0">
                <a:latin typeface="Calibri"/>
                <a:cs typeface="Calibri"/>
              </a:rPr>
              <a:t>allows </a:t>
            </a:r>
            <a:r>
              <a:rPr sz="2600" dirty="0">
                <a:latin typeface="Calibri"/>
                <a:cs typeface="Calibri"/>
              </a:rPr>
              <a:t>the </a:t>
            </a:r>
            <a:r>
              <a:rPr sz="2600" spc="-10" dirty="0">
                <a:latin typeface="Calibri"/>
                <a:cs typeface="Calibri"/>
              </a:rPr>
              <a:t>government </a:t>
            </a:r>
            <a:r>
              <a:rPr sz="2600" spc="-15" dirty="0">
                <a:latin typeface="Calibri"/>
                <a:cs typeface="Calibri"/>
              </a:rPr>
              <a:t>to </a:t>
            </a:r>
            <a:r>
              <a:rPr sz="2600" dirty="0">
                <a:latin typeface="Calibri"/>
                <a:cs typeface="Calibri"/>
              </a:rPr>
              <a:t>inspect </a:t>
            </a:r>
            <a:r>
              <a:rPr sz="2600" spc="-15" dirty="0">
                <a:latin typeface="Calibri"/>
                <a:cs typeface="Calibri"/>
              </a:rPr>
              <a:t>any </a:t>
            </a:r>
            <a:r>
              <a:rPr sz="2600" spc="-5" dirty="0">
                <a:latin typeface="Calibri"/>
                <a:cs typeface="Calibri"/>
              </a:rPr>
              <a:t>ship </a:t>
            </a:r>
            <a:r>
              <a:rPr sz="2600" dirty="0">
                <a:latin typeface="Calibri"/>
                <a:cs typeface="Calibri"/>
              </a:rPr>
              <a:t>arriving </a:t>
            </a:r>
            <a:r>
              <a:rPr sz="2600" spc="-5" dirty="0">
                <a:latin typeface="Calibri"/>
                <a:cs typeface="Calibri"/>
              </a:rPr>
              <a:t>or</a:t>
            </a:r>
            <a:r>
              <a:rPr lang="en-US"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leaving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any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post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10" dirty="0">
                <a:latin typeface="Calibri"/>
                <a:cs typeface="Calibri"/>
              </a:rPr>
              <a:t> power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to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detain </a:t>
            </a:r>
            <a:r>
              <a:rPr sz="2600" spc="-15" dirty="0">
                <a:latin typeface="Calibri"/>
                <a:cs typeface="Calibri"/>
              </a:rPr>
              <a:t>any person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intending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to </a:t>
            </a:r>
            <a:r>
              <a:rPr sz="2600" spc="-5" dirty="0">
                <a:latin typeface="Calibri"/>
                <a:cs typeface="Calibri"/>
              </a:rPr>
              <a:t>sail or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arriving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country</a:t>
            </a:r>
            <a:endParaRPr sz="2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2480" y="209550"/>
            <a:ext cx="75590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5" dirty="0"/>
              <a:t>Penalty</a:t>
            </a:r>
            <a:r>
              <a:rPr sz="4000" spc="-40" dirty="0"/>
              <a:t> </a:t>
            </a:r>
            <a:r>
              <a:rPr sz="4000" spc="-35" dirty="0"/>
              <a:t>for</a:t>
            </a:r>
            <a:r>
              <a:rPr sz="4000" spc="-5" dirty="0"/>
              <a:t> </a:t>
            </a:r>
            <a:r>
              <a:rPr sz="4000" spc="-10" dirty="0"/>
              <a:t>Disobedience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792480" y="1504950"/>
            <a:ext cx="7559040" cy="2889894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245745" marR="5080" indent="-233679">
              <a:lnSpc>
                <a:spcPts val="3460"/>
              </a:lnSpc>
              <a:spcBef>
                <a:spcPts val="535"/>
              </a:spcBef>
              <a:buClr>
                <a:srgbClr val="C00000"/>
              </a:buClr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solidFill>
                  <a:srgbClr val="C00000"/>
                </a:solidFill>
                <a:latin typeface="Calibri"/>
                <a:cs typeface="Calibri"/>
              </a:rPr>
              <a:t>Section</a:t>
            </a:r>
            <a:r>
              <a:rPr sz="32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C00000"/>
                </a:solidFill>
                <a:latin typeface="Calibri"/>
                <a:cs typeface="Calibri"/>
              </a:rPr>
              <a:t>3 </a:t>
            </a:r>
            <a:r>
              <a:rPr sz="3200" spc="-15" dirty="0">
                <a:latin typeface="Calibri"/>
                <a:cs typeface="Calibri"/>
              </a:rPr>
              <a:t>provides </a:t>
            </a:r>
            <a:r>
              <a:rPr sz="3200" spc="-5" dirty="0">
                <a:latin typeface="Calibri"/>
                <a:cs typeface="Calibri"/>
              </a:rPr>
              <a:t>penalties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for</a:t>
            </a:r>
            <a:r>
              <a:rPr sz="3200" spc="-5" dirty="0">
                <a:latin typeface="Calibri"/>
                <a:cs typeface="Calibri"/>
              </a:rPr>
              <a:t> disobeying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any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regulation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order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made </a:t>
            </a:r>
            <a:r>
              <a:rPr sz="3200" spc="-5" dirty="0">
                <a:latin typeface="Calibri"/>
                <a:cs typeface="Calibri"/>
              </a:rPr>
              <a:t>under</a:t>
            </a:r>
            <a:r>
              <a:rPr sz="3200" dirty="0">
                <a:latin typeface="Calibri"/>
                <a:cs typeface="Calibri"/>
              </a:rPr>
              <a:t> the </a:t>
            </a:r>
            <a:r>
              <a:rPr sz="3200" spc="-5" dirty="0">
                <a:latin typeface="Calibri"/>
                <a:cs typeface="Calibri"/>
              </a:rPr>
              <a:t>Act.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These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are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according </a:t>
            </a:r>
            <a:r>
              <a:rPr sz="3200" spc="-20" dirty="0">
                <a:latin typeface="Calibri"/>
                <a:cs typeface="Calibri"/>
              </a:rPr>
              <a:t>to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section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188</a:t>
            </a:r>
            <a:r>
              <a:rPr sz="3200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of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the</a:t>
            </a:r>
            <a:endParaRPr sz="3200" dirty="0">
              <a:latin typeface="Calibri"/>
              <a:cs typeface="Calibri"/>
            </a:endParaRPr>
          </a:p>
          <a:p>
            <a:pPr marL="232410" algn="ctr">
              <a:lnSpc>
                <a:spcPts val="3650"/>
              </a:lnSpc>
            </a:pP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Indian</a:t>
            </a:r>
            <a:r>
              <a:rPr sz="3200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C00000"/>
                </a:solidFill>
                <a:latin typeface="Calibri"/>
                <a:cs typeface="Calibri"/>
              </a:rPr>
              <a:t>Penal</a:t>
            </a:r>
            <a:r>
              <a:rPr sz="32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Code</a:t>
            </a:r>
            <a:r>
              <a:rPr sz="3200" spc="-5" dirty="0">
                <a:latin typeface="Calibri"/>
                <a:cs typeface="Calibri"/>
              </a:rPr>
              <a:t>.</a:t>
            </a:r>
            <a:endParaRPr sz="3200" dirty="0">
              <a:latin typeface="Calibri"/>
              <a:cs typeface="Calibri"/>
            </a:endParaRPr>
          </a:p>
          <a:p>
            <a:pPr marL="312420" marR="70485" lvl="1" indent="127635">
              <a:lnSpc>
                <a:spcPts val="3460"/>
              </a:lnSpc>
              <a:spcBef>
                <a:spcPts val="815"/>
              </a:spcBef>
              <a:buFont typeface="Arial MT"/>
              <a:buChar char="•"/>
              <a:tabLst>
                <a:tab pos="783590" algn="l"/>
                <a:tab pos="784225" algn="l"/>
              </a:tabLst>
            </a:pPr>
            <a:r>
              <a:rPr sz="3200" b="1" dirty="0">
                <a:solidFill>
                  <a:srgbClr val="C00000"/>
                </a:solidFill>
                <a:latin typeface="Calibri"/>
                <a:cs typeface="Calibri"/>
              </a:rPr>
              <a:t>Section</a:t>
            </a:r>
            <a:r>
              <a:rPr sz="32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C00000"/>
                </a:solidFill>
                <a:latin typeface="Calibri"/>
                <a:cs typeface="Calibri"/>
              </a:rPr>
              <a:t>4</a:t>
            </a:r>
            <a:r>
              <a:rPr sz="3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gives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legal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protection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to</a:t>
            </a:r>
            <a:r>
              <a:rPr sz="3200" dirty="0">
                <a:latin typeface="Calibri"/>
                <a:cs typeface="Calibri"/>
              </a:rPr>
              <a:t> the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implementing</a:t>
            </a:r>
            <a:r>
              <a:rPr sz="3200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C00000"/>
                </a:solidFill>
                <a:latin typeface="Calibri"/>
                <a:cs typeface="Calibri"/>
              </a:rPr>
              <a:t>officers </a:t>
            </a:r>
            <a:r>
              <a:rPr sz="3200" dirty="0">
                <a:latin typeface="Calibri"/>
                <a:cs typeface="Calibri"/>
              </a:rPr>
              <a:t>acting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under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Conclusion</a:t>
            </a:r>
          </a:p>
          <a:p>
            <a:pPr algn="ctr">
              <a:lnSpc>
                <a:spcPct val="100000"/>
              </a:lnSpc>
            </a:pPr>
            <a:r>
              <a:rPr u="none" spc="-5" dirty="0"/>
              <a:t>(</a:t>
            </a:r>
            <a:r>
              <a:rPr u="none" spc="-5" dirty="0">
                <a:solidFill>
                  <a:srgbClr val="000000"/>
                </a:solidFill>
              </a:rPr>
              <a:t>How</a:t>
            </a:r>
            <a:r>
              <a:rPr u="none" spc="-20" dirty="0">
                <a:solidFill>
                  <a:srgbClr val="000000"/>
                </a:solidFill>
              </a:rPr>
              <a:t> </a:t>
            </a:r>
            <a:r>
              <a:rPr u="none" dirty="0">
                <a:solidFill>
                  <a:srgbClr val="000000"/>
                </a:solidFill>
              </a:rPr>
              <a:t>is</a:t>
            </a:r>
            <a:r>
              <a:rPr u="none" spc="-5" dirty="0">
                <a:solidFill>
                  <a:srgbClr val="000000"/>
                </a:solidFill>
              </a:rPr>
              <a:t> </a:t>
            </a:r>
            <a:r>
              <a:rPr u="none" spc="-20" dirty="0">
                <a:solidFill>
                  <a:srgbClr val="000000"/>
                </a:solidFill>
              </a:rPr>
              <a:t>mucormycosis</a:t>
            </a:r>
            <a:r>
              <a:rPr u="none" spc="-25" dirty="0">
                <a:solidFill>
                  <a:srgbClr val="000000"/>
                </a:solidFill>
              </a:rPr>
              <a:t> </a:t>
            </a:r>
            <a:r>
              <a:rPr u="none" spc="-20" dirty="0">
                <a:solidFill>
                  <a:srgbClr val="000000"/>
                </a:solidFill>
              </a:rPr>
              <a:t>treated?</a:t>
            </a:r>
            <a:r>
              <a:rPr u="none" spc="-20" dirty="0"/>
              <a:t>)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608647" y="1733550"/>
            <a:ext cx="7926705" cy="2859116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47980" marR="5080" indent="-335915">
              <a:lnSpc>
                <a:spcPts val="2880"/>
              </a:lnSpc>
              <a:spcBef>
                <a:spcPts val="79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15" dirty="0"/>
              <a:t>Mucormycosis</a:t>
            </a:r>
            <a:r>
              <a:rPr sz="2800" spc="-20" dirty="0"/>
              <a:t> </a:t>
            </a:r>
            <a:r>
              <a:rPr sz="2800" dirty="0"/>
              <a:t>is a</a:t>
            </a:r>
            <a:r>
              <a:rPr sz="2800" spc="-5" dirty="0"/>
              <a:t> </a:t>
            </a:r>
            <a:r>
              <a:rPr sz="2800" spc="-10" dirty="0"/>
              <a:t>serious</a:t>
            </a:r>
            <a:r>
              <a:rPr sz="2800" dirty="0"/>
              <a:t> </a:t>
            </a:r>
            <a:r>
              <a:rPr sz="2800" spc="-15" dirty="0"/>
              <a:t>infection</a:t>
            </a:r>
            <a:r>
              <a:rPr sz="2800" spc="-10" dirty="0"/>
              <a:t> </a:t>
            </a:r>
            <a:r>
              <a:rPr sz="2800" dirty="0"/>
              <a:t>and</a:t>
            </a:r>
            <a:r>
              <a:rPr sz="2800" spc="-5" dirty="0"/>
              <a:t> </a:t>
            </a:r>
            <a:r>
              <a:rPr sz="2800" spc="-10" dirty="0"/>
              <a:t>needs</a:t>
            </a:r>
            <a:r>
              <a:rPr sz="2800" spc="-5" dirty="0"/>
              <a:t> </a:t>
            </a:r>
            <a:r>
              <a:rPr sz="2800" spc="-10" dirty="0"/>
              <a:t>to </a:t>
            </a:r>
            <a:r>
              <a:rPr sz="2800" spc="-665" dirty="0"/>
              <a:t> </a:t>
            </a:r>
            <a:r>
              <a:rPr sz="2800" spc="-5" dirty="0"/>
              <a:t>be</a:t>
            </a:r>
            <a:r>
              <a:rPr sz="2800" spc="-40" dirty="0"/>
              <a:t> </a:t>
            </a:r>
            <a:r>
              <a:rPr sz="2800" spc="-15" dirty="0"/>
              <a:t>treated </a:t>
            </a:r>
            <a:r>
              <a:rPr sz="2800" dirty="0"/>
              <a:t>with</a:t>
            </a:r>
            <a:r>
              <a:rPr sz="2800" spc="-25" dirty="0"/>
              <a:t> </a:t>
            </a:r>
            <a:r>
              <a:rPr sz="2800" spc="-10" dirty="0">
                <a:solidFill>
                  <a:srgbClr val="C00000"/>
                </a:solidFill>
              </a:rPr>
              <a:t>prescription</a:t>
            </a:r>
            <a:r>
              <a:rPr sz="2800" spc="-5" dirty="0">
                <a:solidFill>
                  <a:srgbClr val="C00000"/>
                </a:solidFill>
              </a:rPr>
              <a:t> </a:t>
            </a:r>
            <a:r>
              <a:rPr sz="2800" spc="-10" dirty="0">
                <a:solidFill>
                  <a:srgbClr val="C00000"/>
                </a:solidFill>
              </a:rPr>
              <a:t>antifungal</a:t>
            </a:r>
            <a:r>
              <a:rPr sz="2800" spc="-15" dirty="0">
                <a:solidFill>
                  <a:srgbClr val="C00000"/>
                </a:solidFill>
              </a:rPr>
              <a:t> </a:t>
            </a:r>
            <a:r>
              <a:rPr sz="2800" spc="-5" dirty="0" err="1">
                <a:solidFill>
                  <a:srgbClr val="C00000"/>
                </a:solidFill>
              </a:rPr>
              <a:t>medicine</a:t>
            </a:r>
            <a:r>
              <a:rPr sz="2800" spc="-5" dirty="0" err="1"/>
              <a:t>,usually</a:t>
            </a:r>
            <a:r>
              <a:rPr sz="2800" spc="-5" dirty="0"/>
              <a:t> </a:t>
            </a:r>
            <a:r>
              <a:rPr sz="2800" spc="-5" dirty="0">
                <a:solidFill>
                  <a:srgbClr val="C00000"/>
                </a:solidFill>
              </a:rPr>
              <a:t>amphotericin </a:t>
            </a:r>
            <a:r>
              <a:rPr sz="2800" spc="-20" dirty="0">
                <a:solidFill>
                  <a:srgbClr val="C00000"/>
                </a:solidFill>
              </a:rPr>
              <a:t>B</a:t>
            </a:r>
            <a:r>
              <a:rPr sz="2800" spc="-20" dirty="0"/>
              <a:t>, </a:t>
            </a:r>
            <a:r>
              <a:rPr sz="2800" spc="-10" dirty="0">
                <a:solidFill>
                  <a:srgbClr val="C00000"/>
                </a:solidFill>
              </a:rPr>
              <a:t>posaconazole, </a:t>
            </a:r>
            <a:r>
              <a:rPr sz="2800" spc="-5" dirty="0">
                <a:solidFill>
                  <a:srgbClr val="C00000"/>
                </a:solidFill>
              </a:rPr>
              <a:t>or </a:t>
            </a:r>
            <a:r>
              <a:rPr sz="2800" spc="-665" dirty="0">
                <a:solidFill>
                  <a:srgbClr val="C00000"/>
                </a:solidFill>
              </a:rPr>
              <a:t> </a:t>
            </a:r>
            <a:r>
              <a:rPr sz="2800" spc="-15" dirty="0">
                <a:solidFill>
                  <a:srgbClr val="C00000"/>
                </a:solidFill>
              </a:rPr>
              <a:t>isavuconazole.</a:t>
            </a:r>
          </a:p>
          <a:p>
            <a:pPr marL="616585" lvl="1" indent="-457200">
              <a:lnSpc>
                <a:spcPts val="3240"/>
              </a:lnSpc>
              <a:spcBef>
                <a:spcPts val="25"/>
              </a:spcBef>
              <a:buFont typeface="Arial" panose="020B0604020202020204" pitchFamily="34" charset="0"/>
              <a:buChar char="•"/>
              <a:tabLst>
                <a:tab pos="503555" algn="l"/>
                <a:tab pos="504190" algn="l"/>
              </a:tabLst>
            </a:pPr>
            <a:r>
              <a:rPr sz="2800" spc="-5" dirty="0">
                <a:latin typeface="Calibri"/>
                <a:cs typeface="Calibri"/>
              </a:rPr>
              <a:t>These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medicines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are</a:t>
            </a:r>
            <a:r>
              <a:rPr sz="2800" spc="-10" dirty="0">
                <a:latin typeface="Calibri"/>
                <a:cs typeface="Calibri"/>
              </a:rPr>
              <a:t> given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through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vein</a:t>
            </a:r>
            <a:r>
              <a:rPr sz="2800" spc="-5" dirty="0">
                <a:latin typeface="Calibri"/>
                <a:cs typeface="Calibri"/>
              </a:rPr>
              <a:t> or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by</a:t>
            </a:r>
            <a:r>
              <a:rPr lang="en-IN" sz="2800" spc="-10" dirty="0">
                <a:latin typeface="Calibri"/>
                <a:cs typeface="Calibri"/>
              </a:rPr>
              <a:t> </a:t>
            </a:r>
            <a:r>
              <a:rPr lang="en-IN" sz="2800" dirty="0"/>
              <a:t>mouth.</a:t>
            </a:r>
          </a:p>
          <a:p>
            <a:pPr marL="485140" lvl="1" indent="-343535">
              <a:lnSpc>
                <a:spcPts val="3240"/>
              </a:lnSpc>
              <a:buFont typeface="Arial MT"/>
              <a:buChar char="•"/>
              <a:tabLst>
                <a:tab pos="485140" algn="l"/>
                <a:tab pos="485775" algn="l"/>
              </a:tabLst>
            </a:pPr>
            <a:r>
              <a:rPr sz="2800" spc="-15" dirty="0" err="1">
                <a:latin typeface="Calibri"/>
                <a:cs typeface="Calibri"/>
              </a:rPr>
              <a:t>Mucormycosis</a:t>
            </a:r>
            <a:r>
              <a:rPr sz="2800" spc="-15" dirty="0">
                <a:latin typeface="Calibri"/>
                <a:cs typeface="Calibri"/>
              </a:rPr>
              <a:t> requires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surgery</a:t>
            </a:r>
            <a:r>
              <a:rPr sz="2800" spc="-10" dirty="0">
                <a:latin typeface="Calibri"/>
                <a:cs typeface="Calibri"/>
              </a:rPr>
              <a:t> to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cut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away</a:t>
            </a:r>
            <a:r>
              <a:rPr sz="2800" dirty="0">
                <a:latin typeface="Calibri"/>
                <a:cs typeface="Calibri"/>
              </a:rPr>
              <a:t> the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sz="2800" spc="-20" dirty="0"/>
              <a:t>infected</a:t>
            </a:r>
            <a:r>
              <a:rPr sz="2800" spc="-65" dirty="0"/>
              <a:t> </a:t>
            </a:r>
            <a:r>
              <a:rPr sz="2800" spc="-5" dirty="0"/>
              <a:t>tissue.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986B2-B57E-415B-ABF9-FEBE19785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29884E-263E-4B4C-8015-A633E4653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49" y="1126997"/>
            <a:ext cx="7926705" cy="1754326"/>
          </a:xfrm>
        </p:spPr>
        <p:txBody>
          <a:bodyPr/>
          <a:lstStyle/>
          <a:p>
            <a:endParaRPr lang="en-US" dirty="0"/>
          </a:p>
          <a:p>
            <a:endParaRPr lang="en-IN" dirty="0"/>
          </a:p>
          <a:p>
            <a:pPr algn="l"/>
            <a:r>
              <a:rPr lang="en-IN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                    </a:t>
            </a:r>
            <a:r>
              <a:rPr lang="en-IN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Any question </a:t>
            </a:r>
            <a:endParaRPr lang="en-IN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3131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5D346-8742-401D-BA8C-3879BDE19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42634E-D271-4BDE-9ADC-9EFEEEB59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49" y="1126997"/>
            <a:ext cx="7926705" cy="1661993"/>
          </a:xfrm>
        </p:spPr>
        <p:txBody>
          <a:bodyPr/>
          <a:lstStyle/>
          <a:p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                         </a:t>
            </a:r>
          </a:p>
          <a:p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              </a:t>
            </a:r>
            <a:r>
              <a:rPr lang="en-IN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 you </a:t>
            </a:r>
            <a:endParaRPr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8936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481</Words>
  <Application>Microsoft Office PowerPoint</Application>
  <PresentationFormat>On-screen Show (16:9)</PresentationFormat>
  <Paragraphs>55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Arial MT</vt:lpstr>
      <vt:lpstr>Calibri</vt:lpstr>
      <vt:lpstr>tisapro-regular</vt:lpstr>
      <vt:lpstr>Office Theme</vt:lpstr>
      <vt:lpstr>Gujarat Emerges as a HOTSPOT for  Mucormycosis</vt:lpstr>
      <vt:lpstr>What happened?</vt:lpstr>
      <vt:lpstr>What is endemic, epidemic and pandemic</vt:lpstr>
      <vt:lpstr>What is endemic, epidemic and pandemic</vt:lpstr>
      <vt:lpstr>What is endemic, epidemic and pandemic</vt:lpstr>
      <vt:lpstr>PowerPoint Presentation</vt:lpstr>
      <vt:lpstr>PowerPoint Presentation</vt:lpstr>
      <vt:lpstr>PowerPoint Presentation</vt:lpstr>
      <vt:lpstr>PowerPoint Presentation</vt:lpstr>
      <vt:lpstr>What  is Mucormycosis?</vt:lpstr>
      <vt:lpstr>Types of mucormycosis</vt:lpstr>
      <vt:lpstr>Symptoms of Mucormycosis</vt:lpstr>
      <vt:lpstr>Epidemic Diseases Act, 1897</vt:lpstr>
      <vt:lpstr>Penalty for Disobedience</vt:lpstr>
      <vt:lpstr>Conclusion (How is mucormycosis treated?)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Gujarat Emerges as a HOTSPOT for Mucormycosis</dc:title>
  <dc:creator>admin</dc:creator>
  <cp:lastModifiedBy>Vishal Mishra</cp:lastModifiedBy>
  <cp:revision>31</cp:revision>
  <dcterms:created xsi:type="dcterms:W3CDTF">2021-05-23T11:42:49Z</dcterms:created>
  <dcterms:modified xsi:type="dcterms:W3CDTF">2021-05-23T17:02:56Z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2021-05-23T00:00:00Z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2021-05-23T00:00:00Z</vt:filetime>
  </property>
</Properties>
</file>